
<file path=[Content_Types].xml><?xml version="1.0" encoding="utf-8"?>
<Types xmlns="http://schemas.openxmlformats.org/package/2006/content-types">
  <Override PartName="/ppt/slideLayouts/slideLayout4.xml" ContentType="application/vnd.openxmlformats-officedocument.presentationml.slideLayout+xml"/>
  <Default Extension="jpeg" ContentType="image/jpeg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9.xml" ContentType="application/vnd.openxmlformats-officedocument.presentationml.slide+xml"/>
  <Default Extension="xml" ContentType="application/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slides/slide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EEBC1D"/>
    <a:srgbClr val="2BFF8A"/>
    <a:srgbClr val="FF289A"/>
    <a:srgbClr val="7505E6"/>
    <a:srgbClr val="0080FF"/>
    <a:srgbClr val="FFCC66"/>
    <a:srgbClr val="00FF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145" d="100"/>
          <a:sy n="145" d="100"/>
        </p:scale>
        <p:origin x="-64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E89B1D-2D96-6F4D-B8AB-824B9EC18CBF}" type="datetimeFigureOut">
              <a:rPr lang="en-US" smtClean="0"/>
              <a:pPr/>
              <a:t>9/14/12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2E1115-46B2-DE48-B58F-37D34A747AC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 shadeToTitle="1">
        <a:gradFill flip="none" rotWithShape="1">
          <a:gsLst>
            <a:gs pos="0">
              <a:srgbClr val="FFCC66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5533376" y="1371073"/>
            <a:ext cx="3428392" cy="3615270"/>
          </a:xfrm>
          <a:prstGeom prst="ellipse">
            <a:avLst/>
          </a:prstGeom>
          <a:solidFill>
            <a:srgbClr val="00FF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Isosceles Triangle 4"/>
          <p:cNvSpPr/>
          <p:nvPr/>
        </p:nvSpPr>
        <p:spPr>
          <a:xfrm>
            <a:off x="360009" y="240426"/>
            <a:ext cx="3210564" cy="2938282"/>
          </a:xfrm>
          <a:prstGeom prst="triangle">
            <a:avLst/>
          </a:prstGeom>
          <a:solidFill>
            <a:srgbClr val="7505E6"/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2488074" y="3630401"/>
            <a:ext cx="2666663" cy="2711884"/>
          </a:xfrm>
          <a:prstGeom prst="rect">
            <a:avLst/>
          </a:prstGeom>
          <a:solidFill>
            <a:srgbClr val="0080FF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55506" y="1151531"/>
            <a:ext cx="8806262" cy="11387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300" dirty="0"/>
              <a:t>I Am An Author:</a:t>
            </a:r>
            <a:r>
              <a:rPr lang="en-US" sz="3300" dirty="0" smtClean="0"/>
              <a:t> </a:t>
            </a:r>
          </a:p>
          <a:p>
            <a:pPr algn="ctr"/>
            <a:r>
              <a:rPr lang="en-US" sz="3300" dirty="0" smtClean="0"/>
              <a:t>Implementing </a:t>
            </a:r>
            <a:r>
              <a:rPr lang="en-US" sz="3300" dirty="0"/>
              <a:t>a Text Unit in a </a:t>
            </a:r>
            <a:r>
              <a:rPr lang="en-US" sz="3300" dirty="0" smtClean="0"/>
              <a:t>Primary Classroom</a:t>
            </a:r>
            <a:endParaRPr lang="en-US" sz="3300" dirty="0"/>
          </a:p>
        </p:txBody>
      </p:sp>
      <p:sp>
        <p:nvSpPr>
          <p:cNvPr id="11" name="TextBox 10"/>
          <p:cNvSpPr txBox="1"/>
          <p:nvPr/>
        </p:nvSpPr>
        <p:spPr>
          <a:xfrm>
            <a:off x="2151148" y="3864606"/>
            <a:ext cx="3382227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600" dirty="0" smtClean="0"/>
              <a:t>Christy Milders</a:t>
            </a:r>
          </a:p>
          <a:p>
            <a:pPr algn="ctr"/>
            <a:r>
              <a:rPr lang="en-US" sz="2600" dirty="0" err="1" smtClean="0"/>
              <a:t>Bogan</a:t>
            </a:r>
            <a:r>
              <a:rPr lang="en-US" sz="2600" dirty="0" smtClean="0"/>
              <a:t> Elementary</a:t>
            </a:r>
          </a:p>
          <a:p>
            <a:pPr algn="ctr"/>
            <a:r>
              <a:rPr lang="en-US" sz="2600" dirty="0" smtClean="0"/>
              <a:t>Full Day Kindergarten</a:t>
            </a:r>
            <a:endParaRPr lang="en-US" sz="2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 shadeToTitle="1">
        <a:gradFill flip="none" rotWithShape="1">
          <a:gsLst>
            <a:gs pos="0">
              <a:srgbClr val="00FFFF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Text?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Where cowboys live.</a:t>
            </a:r>
          </a:p>
          <a:p>
            <a:r>
              <a:rPr lang="en-US" dirty="0" smtClean="0"/>
              <a:t>Something teachers give kids.</a:t>
            </a:r>
          </a:p>
          <a:p>
            <a:r>
              <a:rPr lang="en-US" dirty="0" smtClean="0"/>
              <a:t>A shot</a:t>
            </a:r>
          </a:p>
          <a:p>
            <a:r>
              <a:rPr lang="en-US" dirty="0" smtClean="0"/>
              <a:t>I don’t know, does it taste good?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57200" y="4729655"/>
            <a:ext cx="82296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100" dirty="0" smtClean="0">
                <a:solidFill>
                  <a:srgbClr val="7505E6"/>
                </a:solidFill>
              </a:rPr>
              <a:t>You must define it before your students can learn how to apply it</a:t>
            </a:r>
            <a:r>
              <a:rPr lang="en-US" dirty="0" smtClean="0">
                <a:solidFill>
                  <a:srgbClr val="7505E6"/>
                </a:solidFill>
              </a:rPr>
              <a:t>.</a:t>
            </a:r>
            <a:endParaRPr lang="en-US" dirty="0">
              <a:solidFill>
                <a:srgbClr val="7505E6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 shadeToTitle="1">
        <a:gradFill flip="none" rotWithShape="1">
          <a:gsLst>
            <a:gs pos="0">
              <a:srgbClr val="7505E6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Where Can We Find Text?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3271993"/>
          </a:xfrm>
        </p:spPr>
        <p:txBody>
          <a:bodyPr/>
          <a:lstStyle/>
          <a:p>
            <a:r>
              <a:rPr lang="en-US" dirty="0" smtClean="0"/>
              <a:t>Owner’s manuals-</a:t>
            </a:r>
            <a:r>
              <a:rPr lang="en-US" dirty="0" err="1" smtClean="0"/>
              <a:t>Legos</a:t>
            </a:r>
            <a:r>
              <a:rPr lang="en-US" dirty="0" smtClean="0"/>
              <a:t> Directions</a:t>
            </a:r>
          </a:p>
          <a:p>
            <a:r>
              <a:rPr lang="en-US" dirty="0" smtClean="0"/>
              <a:t>Closed captioned television-mute button</a:t>
            </a:r>
          </a:p>
          <a:p>
            <a:r>
              <a:rPr lang="en-US" dirty="0" smtClean="0"/>
              <a:t>Clothes labels</a:t>
            </a:r>
          </a:p>
          <a:p>
            <a:r>
              <a:rPr lang="en-US" dirty="0" smtClean="0"/>
              <a:t>On toys (MADE IN CHINA!)</a:t>
            </a:r>
          </a:p>
          <a:p>
            <a:r>
              <a:rPr lang="en-US" dirty="0" smtClean="0"/>
              <a:t>In the elevator-helping to push buttons</a:t>
            </a:r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457200" y="5285509"/>
            <a:ext cx="798432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700" dirty="0" smtClean="0">
                <a:solidFill>
                  <a:srgbClr val="0080FF"/>
                </a:solidFill>
              </a:rPr>
              <a:t>Why are these examples important for our young learners vs. mentor texts as we begin the unit?</a:t>
            </a:r>
            <a:endParaRPr lang="en-US" sz="2700" dirty="0">
              <a:solidFill>
                <a:srgbClr val="0080FF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 shadeToTitle="1">
        <a:gradFill flip="none" rotWithShape="1">
          <a:gsLst>
            <a:gs pos="0">
              <a:srgbClr val="0080FF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800" dirty="0" smtClean="0"/>
              <a:t>How Can We Find Time For A Text Unit?</a:t>
            </a:r>
            <a:endParaRPr lang="en-US" sz="3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961002"/>
          </a:xfrm>
        </p:spPr>
        <p:txBody>
          <a:bodyPr/>
          <a:lstStyle/>
          <a:p>
            <a:r>
              <a:rPr lang="en-US" dirty="0" smtClean="0"/>
              <a:t>Part of calendar time</a:t>
            </a:r>
          </a:p>
          <a:p>
            <a:r>
              <a:rPr lang="en-US" dirty="0" smtClean="0"/>
              <a:t>Mentor texts can be from your ELA materials</a:t>
            </a:r>
          </a:p>
          <a:p>
            <a:r>
              <a:rPr lang="en-US" dirty="0" smtClean="0"/>
              <a:t>Write in subject areas- reports, journals, reflections, pen pals.</a:t>
            </a:r>
          </a:p>
          <a:p>
            <a:r>
              <a:rPr lang="en-US" dirty="0" smtClean="0"/>
              <a:t>Directly tied to the CORE Standards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790483" y="4751051"/>
            <a:ext cx="7357716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 smtClean="0">
                <a:solidFill>
                  <a:schemeClr val="accent6">
                    <a:lumMod val="75000"/>
                  </a:schemeClr>
                </a:solidFill>
              </a:rPr>
              <a:t>If we do not give our students the instruction and opportunities to explore the power of the written words how can we expect them to value their writing?</a:t>
            </a:r>
            <a:endParaRPr lang="en-US" sz="2500" dirty="0">
              <a:solidFill>
                <a:schemeClr val="accent6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 shadeToTitle="1">
        <a:gradFill flip="none" rotWithShape="1">
          <a:gsLst>
            <a:gs pos="0">
              <a:srgbClr val="FF289A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Framework of a Text Unit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Mini-lessons based on topics you want your students to focus on.</a:t>
            </a:r>
          </a:p>
          <a:p>
            <a:r>
              <a:rPr lang="en-US" dirty="0" smtClean="0"/>
              <a:t>Mentor texts that illustrate those topics</a:t>
            </a:r>
          </a:p>
          <a:p>
            <a:r>
              <a:rPr lang="en-US" dirty="0" smtClean="0"/>
              <a:t>Time to write daily, or at least every other day.</a:t>
            </a:r>
          </a:p>
          <a:p>
            <a:r>
              <a:rPr lang="en-US" dirty="0" smtClean="0"/>
              <a:t>Conferencing with students based on need. Fair is not equal.</a:t>
            </a:r>
          </a:p>
          <a:p>
            <a:r>
              <a:rPr lang="en-US" dirty="0" smtClean="0"/>
              <a:t>Writing partners grouped heterogeneously.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 shadeToTitle="1">
        <a:gradFill flip="none" rotWithShape="1">
          <a:gsLst>
            <a:gs pos="0">
              <a:srgbClr val="2BFF8A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How To Use Mentor Texts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mini-lesson text focus could you get from the books in front of you? </a:t>
            </a:r>
            <a:r>
              <a:rPr lang="en-US" b="1" dirty="0" smtClean="0">
                <a:solidFill>
                  <a:srgbClr val="FF0000"/>
                </a:solidFill>
              </a:rPr>
              <a:t>EXPLORE!</a:t>
            </a:r>
          </a:p>
          <a:p>
            <a:r>
              <a:rPr lang="en-US" dirty="0" smtClean="0"/>
              <a:t>How will you remind your students about the focus/ideas from the mentor texts?</a:t>
            </a:r>
          </a:p>
          <a:p>
            <a:r>
              <a:rPr lang="en-US" dirty="0" smtClean="0"/>
              <a:t>Is it acceptable in your classroom to “copy” mentor text illustrations or words?</a:t>
            </a:r>
          </a:p>
          <a:p>
            <a:r>
              <a:rPr lang="en-US" dirty="0" smtClean="0"/>
              <a:t>Conferencing points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 shadeToTitle="1">
        <a:gradFill flip="none" rotWithShape="1">
          <a:gsLst>
            <a:gs pos="0">
              <a:srgbClr val="EEBC1D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Write Your Own Text Unit!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3492278"/>
          </a:xfrm>
        </p:spPr>
        <p:txBody>
          <a:bodyPr/>
          <a:lstStyle/>
          <a:p>
            <a:r>
              <a:rPr lang="en-US" dirty="0" smtClean="0"/>
              <a:t>Every unit should begin with defining what your focus will be.</a:t>
            </a:r>
          </a:p>
          <a:p>
            <a:r>
              <a:rPr lang="en-US" dirty="0" smtClean="0"/>
              <a:t>Every unit should end with a writer’s celebration.</a:t>
            </a:r>
          </a:p>
          <a:p>
            <a:r>
              <a:rPr lang="en-US" dirty="0" smtClean="0"/>
              <a:t>The length of the unit is up to you.  </a:t>
            </a:r>
          </a:p>
          <a:p>
            <a:r>
              <a:rPr lang="en-US" dirty="0" smtClean="0"/>
              <a:t>MATT GLOVER OUTLINE is just a suggestion.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57200" y="5011341"/>
            <a:ext cx="7987029" cy="18466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800" dirty="0" smtClean="0">
                <a:solidFill>
                  <a:srgbClr val="FF0000"/>
                </a:solidFill>
              </a:rPr>
              <a:t>Collaborate, feel free to use the mentor texts here, look online, use your district’s adopted materials.</a:t>
            </a:r>
            <a:endParaRPr lang="en-US" sz="3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 shadeToTitle="1">
        <a:gradFill flip="none" rotWithShape="1">
          <a:gsLst>
            <a:gs pos="0">
              <a:srgbClr val="00FFFF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Let’s Share!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are some of our mini-lessons?</a:t>
            </a:r>
          </a:p>
          <a:p>
            <a:r>
              <a:rPr lang="en-US" dirty="0" smtClean="0"/>
              <a:t>Challenges?</a:t>
            </a:r>
          </a:p>
          <a:p>
            <a:r>
              <a:rPr lang="en-US" dirty="0" smtClean="0"/>
              <a:t>Material needs?</a:t>
            </a:r>
          </a:p>
          <a:p>
            <a:r>
              <a:rPr lang="en-US" dirty="0" smtClean="0"/>
              <a:t>Using Technology- Cool journal idea for the </a:t>
            </a:r>
            <a:r>
              <a:rPr lang="en-US" dirty="0" err="1" smtClean="0"/>
              <a:t>ipad</a:t>
            </a:r>
            <a:r>
              <a:rPr lang="en-US" dirty="0" smtClean="0"/>
              <a:t>.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Hexagon 4"/>
          <p:cNvSpPr/>
          <p:nvPr/>
        </p:nvSpPr>
        <p:spPr>
          <a:xfrm>
            <a:off x="5766633" y="2470078"/>
            <a:ext cx="3161928" cy="3244382"/>
          </a:xfrm>
          <a:prstGeom prst="hexagon">
            <a:avLst/>
          </a:prstGeom>
          <a:solidFill>
            <a:srgbClr val="FFCC66"/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Cross 5"/>
          <p:cNvSpPr/>
          <p:nvPr/>
        </p:nvSpPr>
        <p:spPr>
          <a:xfrm>
            <a:off x="2724531" y="349866"/>
            <a:ext cx="3042102" cy="2967372"/>
          </a:xfrm>
          <a:prstGeom prst="plus">
            <a:avLst/>
          </a:prstGeom>
          <a:solidFill>
            <a:srgbClr val="2BFF8A"/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Trapezoid 6"/>
          <p:cNvSpPr/>
          <p:nvPr/>
        </p:nvSpPr>
        <p:spPr>
          <a:xfrm>
            <a:off x="469713" y="3641187"/>
            <a:ext cx="3093936" cy="2785961"/>
          </a:xfrm>
          <a:prstGeom prst="trapezoid">
            <a:avLst/>
          </a:prstGeom>
          <a:solidFill>
            <a:srgbClr val="FF289A"/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extBox 7"/>
          <p:cNvSpPr txBox="1"/>
          <p:nvPr/>
        </p:nvSpPr>
        <p:spPr>
          <a:xfrm>
            <a:off x="1619841" y="2860275"/>
            <a:ext cx="5935096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000" dirty="0" smtClean="0"/>
              <a:t>Questions </a:t>
            </a:r>
          </a:p>
          <a:p>
            <a:pPr algn="ctr"/>
            <a:r>
              <a:rPr lang="en-US" sz="5000" dirty="0" smtClean="0"/>
              <a:t>and </a:t>
            </a:r>
          </a:p>
          <a:p>
            <a:pPr algn="ctr"/>
            <a:r>
              <a:rPr lang="en-US" sz="5000" dirty="0" smtClean="0"/>
              <a:t>Comments</a:t>
            </a:r>
            <a:endParaRPr lang="en-US" sz="5000" dirty="0"/>
          </a:p>
        </p:txBody>
      </p:sp>
      <p:sp>
        <p:nvSpPr>
          <p:cNvPr id="9" name="TextBox 8"/>
          <p:cNvSpPr txBox="1"/>
          <p:nvPr/>
        </p:nvSpPr>
        <p:spPr>
          <a:xfrm>
            <a:off x="7943698" y="6478980"/>
            <a:ext cx="9479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9/15/12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395</Words>
  <Application>Microsoft Macintosh PowerPoint</Application>
  <PresentationFormat>On-screen Show (4:3)</PresentationFormat>
  <Paragraphs>50</Paragraphs>
  <Slides>9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Slide 1</vt:lpstr>
      <vt:lpstr>What is Text?</vt:lpstr>
      <vt:lpstr>Where Can We Find Text?</vt:lpstr>
      <vt:lpstr>How Can We Find Time For A Text Unit?</vt:lpstr>
      <vt:lpstr>Framework of a Text Unit</vt:lpstr>
      <vt:lpstr>How To Use Mentor Texts</vt:lpstr>
      <vt:lpstr>Write Your Own Text Unit!</vt:lpstr>
      <vt:lpstr>Let’s Share!</vt:lpstr>
      <vt:lpstr>Slide 9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Christy Milders</dc:creator>
  <cp:lastModifiedBy>Local Admin</cp:lastModifiedBy>
  <cp:revision>4</cp:revision>
  <dcterms:created xsi:type="dcterms:W3CDTF">2012-09-14T17:18:25Z</dcterms:created>
  <dcterms:modified xsi:type="dcterms:W3CDTF">2012-09-14T17:19:31Z</dcterms:modified>
</cp:coreProperties>
</file>

<file path=docProps/thumbnail.jpeg>
</file>